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30" r:id="rId4"/>
    <p:sldId id="331" r:id="rId5"/>
    <p:sldId id="332" r:id="rId6"/>
    <p:sldId id="335" r:id="rId7"/>
    <p:sldId id="337" r:id="rId8"/>
    <p:sldId id="338" r:id="rId9"/>
    <p:sldId id="339" r:id="rId10"/>
    <p:sldId id="342" r:id="rId11"/>
    <p:sldId id="340" r:id="rId12"/>
    <p:sldId id="343" r:id="rId13"/>
    <p:sldId id="341" r:id="rId14"/>
    <p:sldId id="34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37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10/3/2017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10/3/2017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Havo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0425"/>
          <a:stretch/>
        </p:blipFill>
        <p:spPr>
          <a:xfrm>
            <a:off x="0" y="0"/>
            <a:ext cx="12192000" cy="481263"/>
          </a:xfrm>
          <a:prstGeom prst="rect">
            <a:avLst/>
          </a:prstGeom>
        </p:spPr>
      </p:pic>
      <p:pic>
        <p:nvPicPr>
          <p:cNvPr id="5" name="Afbeelding 4"/>
          <p:cNvPicPr>
            <a:picLocks noChangeAspect="1"/>
          </p:cNvPicPr>
          <p:nvPr/>
        </p:nvPicPr>
        <p:blipFill rotWithShape="1">
          <a:blip r:embed="rId2"/>
          <a:srcRect b="83243"/>
          <a:stretch/>
        </p:blipFill>
        <p:spPr>
          <a:xfrm>
            <a:off x="0" y="0"/>
            <a:ext cx="12192000" cy="842211"/>
          </a:xfrm>
          <a:prstGeom prst="rect">
            <a:avLst/>
          </a:prstGeom>
        </p:spPr>
      </p:pic>
      <p:pic>
        <p:nvPicPr>
          <p:cNvPr id="6" name="Afbeelding 5"/>
          <p:cNvPicPr>
            <a:picLocks noChangeAspect="1"/>
          </p:cNvPicPr>
          <p:nvPr/>
        </p:nvPicPr>
        <p:blipFill rotWithShape="1">
          <a:blip r:embed="rId2"/>
          <a:srcRect b="75104"/>
          <a:stretch/>
        </p:blipFill>
        <p:spPr>
          <a:xfrm>
            <a:off x="0" y="0"/>
            <a:ext cx="12192000" cy="1251284"/>
          </a:xfrm>
          <a:prstGeom prst="rect">
            <a:avLst/>
          </a:prstGeom>
        </p:spPr>
      </p:pic>
      <p:pic>
        <p:nvPicPr>
          <p:cNvPr id="7" name="Afbeelding 6"/>
          <p:cNvPicPr>
            <a:picLocks noChangeAspect="1"/>
          </p:cNvPicPr>
          <p:nvPr/>
        </p:nvPicPr>
        <p:blipFill rotWithShape="1">
          <a:blip r:embed="rId2"/>
          <a:srcRect b="58587"/>
          <a:stretch/>
        </p:blipFill>
        <p:spPr>
          <a:xfrm>
            <a:off x="0" y="0"/>
            <a:ext cx="12192000" cy="2081463"/>
          </a:xfrm>
          <a:prstGeom prst="rect">
            <a:avLst/>
          </a:prstGeom>
        </p:spPr>
      </p:pic>
      <p:pic>
        <p:nvPicPr>
          <p:cNvPr id="8" name="Afbeelding 7"/>
          <p:cNvPicPr>
            <a:picLocks noChangeAspect="1"/>
          </p:cNvPicPr>
          <p:nvPr/>
        </p:nvPicPr>
        <p:blipFill rotWithShape="1">
          <a:blip r:embed="rId2"/>
          <a:srcRect b="34170"/>
          <a:stretch/>
        </p:blipFill>
        <p:spPr>
          <a:xfrm>
            <a:off x="0" y="0"/>
            <a:ext cx="12192000" cy="3308684"/>
          </a:xfrm>
          <a:prstGeom prst="rect">
            <a:avLst/>
          </a:prstGeom>
        </p:spPr>
      </p:pic>
      <p:pic>
        <p:nvPicPr>
          <p:cNvPr id="9" name="Afbeelding 8"/>
          <p:cNvPicPr>
            <a:picLocks noChangeAspect="1"/>
          </p:cNvPicPr>
          <p:nvPr/>
        </p:nvPicPr>
        <p:blipFill rotWithShape="1">
          <a:blip r:embed="rId2"/>
          <a:srcRect b="12386"/>
          <a:stretch/>
        </p:blipFill>
        <p:spPr>
          <a:xfrm>
            <a:off x="0" y="0"/>
            <a:ext cx="12192000" cy="4403558"/>
          </a:xfrm>
          <a:prstGeom prst="rect">
            <a:avLst/>
          </a:prstGeom>
        </p:spPr>
      </p:pic>
      <p:pic>
        <p:nvPicPr>
          <p:cNvPr id="10" name="Afbeelding 9"/>
          <p:cNvPicPr>
            <a:picLocks noChangeAspect="1"/>
          </p:cNvPicPr>
          <p:nvPr/>
        </p:nvPicPr>
        <p:blipFill>
          <a:blip r:embed="rId2"/>
          <a:stretch>
            <a:fillRect/>
          </a:stretch>
        </p:blipFill>
        <p:spPr>
          <a:xfrm>
            <a:off x="0" y="0"/>
            <a:ext cx="12192000" cy="5026090"/>
          </a:xfrm>
          <a:prstGeom prst="rect">
            <a:avLst/>
          </a:prstGeom>
        </p:spPr>
      </p:pic>
    </p:spTree>
    <p:extLst>
      <p:ext uri="{BB962C8B-B14F-4D97-AF65-F5344CB8AC3E}">
        <p14:creationId xmlns:p14="http://schemas.microsoft.com/office/powerpoint/2010/main" val="215549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lstStyle/>
          <a:p>
            <a:r>
              <a:rPr lang="nl-NL" dirty="0" smtClean="0"/>
              <a:t>Maak opgave 1.22</a:t>
            </a:r>
            <a:endParaRPr lang="nl-NL" dirty="0"/>
          </a:p>
        </p:txBody>
      </p:sp>
      <p:sp>
        <p:nvSpPr>
          <p:cNvPr id="3" name="Tijdelijke aanduiding voor inhoud 2"/>
          <p:cNvSpPr>
            <a:spLocks noGrp="1"/>
          </p:cNvSpPr>
          <p:nvPr>
            <p:ph idx="1"/>
          </p:nvPr>
        </p:nvSpPr>
        <p:spPr>
          <a:xfrm>
            <a:off x="685800" y="1828801"/>
            <a:ext cx="4776537" cy="4212562"/>
          </a:xfrm>
        </p:spPr>
        <p:txBody>
          <a:bodyPr>
            <a:normAutofit/>
          </a:bodyPr>
          <a:lstStyle/>
          <a:p>
            <a:r>
              <a:rPr lang="nl-NL" sz="2500" dirty="0" smtClean="0"/>
              <a:t>10 minuten de tijd</a:t>
            </a:r>
          </a:p>
          <a:p>
            <a:r>
              <a:rPr lang="nl-NL" sz="2500" dirty="0" smtClean="0"/>
              <a:t>De eerste </a:t>
            </a:r>
            <a:r>
              <a:rPr lang="nl-NL" sz="2500" dirty="0"/>
              <a:t>4</a:t>
            </a:r>
            <a:r>
              <a:rPr lang="nl-NL" sz="2500" dirty="0" smtClean="0"/>
              <a:t> minuten zonder overleg.</a:t>
            </a:r>
          </a:p>
          <a:p>
            <a:r>
              <a:rPr lang="nl-NL" sz="2500" dirty="0" smtClean="0"/>
              <a:t>Eerder klaar? Lees verder na opgave 1.18</a:t>
            </a:r>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7198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3658"/>
          <a:stretch/>
        </p:blipFill>
        <p:spPr>
          <a:xfrm>
            <a:off x="0" y="-1"/>
            <a:ext cx="11201400" cy="1130969"/>
          </a:xfrm>
          <a:prstGeom prst="rect">
            <a:avLst/>
          </a:prstGeom>
        </p:spPr>
      </p:pic>
      <p:pic>
        <p:nvPicPr>
          <p:cNvPr id="5" name="Afbeelding 4"/>
          <p:cNvPicPr>
            <a:picLocks noChangeAspect="1"/>
          </p:cNvPicPr>
          <p:nvPr/>
        </p:nvPicPr>
        <p:blipFill rotWithShape="1">
          <a:blip r:embed="rId2"/>
          <a:srcRect b="72183"/>
          <a:stretch/>
        </p:blipFill>
        <p:spPr>
          <a:xfrm>
            <a:off x="0" y="0"/>
            <a:ext cx="11201400" cy="1925054"/>
          </a:xfrm>
          <a:prstGeom prst="rect">
            <a:avLst/>
          </a:prstGeom>
        </p:spPr>
      </p:pic>
      <p:pic>
        <p:nvPicPr>
          <p:cNvPr id="6" name="Afbeelding 5"/>
          <p:cNvPicPr>
            <a:picLocks noChangeAspect="1"/>
          </p:cNvPicPr>
          <p:nvPr/>
        </p:nvPicPr>
        <p:blipFill rotWithShape="1">
          <a:blip r:embed="rId2"/>
          <a:srcRect b="63143"/>
          <a:stretch/>
        </p:blipFill>
        <p:spPr>
          <a:xfrm>
            <a:off x="0" y="0"/>
            <a:ext cx="11201400" cy="2550696"/>
          </a:xfrm>
          <a:prstGeom prst="rect">
            <a:avLst/>
          </a:prstGeom>
        </p:spPr>
      </p:pic>
      <p:pic>
        <p:nvPicPr>
          <p:cNvPr id="7" name="Afbeelding 6"/>
          <p:cNvPicPr>
            <a:picLocks noChangeAspect="1"/>
          </p:cNvPicPr>
          <p:nvPr/>
        </p:nvPicPr>
        <p:blipFill rotWithShape="1">
          <a:blip r:embed="rId2"/>
          <a:srcRect b="52712"/>
          <a:stretch/>
        </p:blipFill>
        <p:spPr>
          <a:xfrm>
            <a:off x="0" y="0"/>
            <a:ext cx="11201400" cy="3272590"/>
          </a:xfrm>
          <a:prstGeom prst="rect">
            <a:avLst/>
          </a:prstGeom>
        </p:spPr>
      </p:pic>
      <p:pic>
        <p:nvPicPr>
          <p:cNvPr id="8" name="Afbeelding 7"/>
          <p:cNvPicPr>
            <a:picLocks noChangeAspect="1"/>
          </p:cNvPicPr>
          <p:nvPr/>
        </p:nvPicPr>
        <p:blipFill rotWithShape="1">
          <a:blip r:embed="rId2"/>
          <a:srcRect b="41933"/>
          <a:stretch/>
        </p:blipFill>
        <p:spPr>
          <a:xfrm>
            <a:off x="0" y="0"/>
            <a:ext cx="11201400" cy="4018548"/>
          </a:xfrm>
          <a:prstGeom prst="rect">
            <a:avLst/>
          </a:prstGeom>
        </p:spPr>
      </p:pic>
      <p:pic>
        <p:nvPicPr>
          <p:cNvPr id="9" name="Afbeelding 8"/>
          <p:cNvPicPr>
            <a:picLocks noChangeAspect="1"/>
          </p:cNvPicPr>
          <p:nvPr/>
        </p:nvPicPr>
        <p:blipFill rotWithShape="1">
          <a:blip r:embed="rId2"/>
          <a:srcRect b="32023"/>
          <a:stretch/>
        </p:blipFill>
        <p:spPr>
          <a:xfrm>
            <a:off x="0" y="0"/>
            <a:ext cx="11201400" cy="4704348"/>
          </a:xfrm>
          <a:prstGeom prst="rect">
            <a:avLst/>
          </a:prstGeom>
        </p:spPr>
      </p:pic>
      <p:pic>
        <p:nvPicPr>
          <p:cNvPr id="10" name="Afbeelding 9"/>
          <p:cNvPicPr>
            <a:picLocks noChangeAspect="1"/>
          </p:cNvPicPr>
          <p:nvPr/>
        </p:nvPicPr>
        <p:blipFill rotWithShape="1">
          <a:blip r:embed="rId2"/>
          <a:srcRect b="27329"/>
          <a:stretch/>
        </p:blipFill>
        <p:spPr>
          <a:xfrm>
            <a:off x="0" y="-1"/>
            <a:ext cx="11201400" cy="5029201"/>
          </a:xfrm>
          <a:prstGeom prst="rect">
            <a:avLst/>
          </a:prstGeom>
        </p:spPr>
      </p:pic>
      <p:pic>
        <p:nvPicPr>
          <p:cNvPr id="11" name="Afbeelding 10"/>
          <p:cNvPicPr>
            <a:picLocks noChangeAspect="1"/>
          </p:cNvPicPr>
          <p:nvPr/>
        </p:nvPicPr>
        <p:blipFill rotWithShape="1">
          <a:blip r:embed="rId2"/>
          <a:srcRect b="21765"/>
          <a:stretch/>
        </p:blipFill>
        <p:spPr>
          <a:xfrm>
            <a:off x="0" y="0"/>
            <a:ext cx="11201400" cy="5414212"/>
          </a:xfrm>
          <a:prstGeom prst="rect">
            <a:avLst/>
          </a:prstGeom>
        </p:spPr>
      </p:pic>
      <p:pic>
        <p:nvPicPr>
          <p:cNvPr id="12" name="Afbeelding 11"/>
          <p:cNvPicPr>
            <a:picLocks noChangeAspect="1"/>
          </p:cNvPicPr>
          <p:nvPr/>
        </p:nvPicPr>
        <p:blipFill rotWithShape="1">
          <a:blip r:embed="rId2"/>
          <a:srcRect b="16550"/>
          <a:stretch/>
        </p:blipFill>
        <p:spPr>
          <a:xfrm>
            <a:off x="0" y="-1"/>
            <a:ext cx="11201400" cy="5775159"/>
          </a:xfrm>
          <a:prstGeom prst="rect">
            <a:avLst/>
          </a:prstGeom>
        </p:spPr>
      </p:pic>
      <p:pic>
        <p:nvPicPr>
          <p:cNvPr id="13" name="Afbeelding 12"/>
          <p:cNvPicPr>
            <a:picLocks noChangeAspect="1"/>
          </p:cNvPicPr>
          <p:nvPr/>
        </p:nvPicPr>
        <p:blipFill rotWithShape="1">
          <a:blip r:embed="rId2"/>
          <a:srcRect b="12551"/>
          <a:stretch/>
        </p:blipFill>
        <p:spPr>
          <a:xfrm>
            <a:off x="0" y="-1"/>
            <a:ext cx="11201400" cy="6051885"/>
          </a:xfrm>
          <a:prstGeom prst="rect">
            <a:avLst/>
          </a:prstGeom>
        </p:spPr>
      </p:pic>
      <p:pic>
        <p:nvPicPr>
          <p:cNvPr id="14" name="Afbeelding 13"/>
          <p:cNvPicPr>
            <a:picLocks noChangeAspect="1"/>
          </p:cNvPicPr>
          <p:nvPr/>
        </p:nvPicPr>
        <p:blipFill rotWithShape="1">
          <a:blip r:embed="rId2"/>
          <a:srcRect b="7683"/>
          <a:stretch/>
        </p:blipFill>
        <p:spPr>
          <a:xfrm>
            <a:off x="0" y="-1"/>
            <a:ext cx="11201400" cy="6388769"/>
          </a:xfrm>
          <a:prstGeom prst="rect">
            <a:avLst/>
          </a:prstGeom>
        </p:spPr>
      </p:pic>
      <p:pic>
        <p:nvPicPr>
          <p:cNvPr id="15" name="Afbeelding 14"/>
          <p:cNvPicPr>
            <a:picLocks noChangeAspect="1"/>
          </p:cNvPicPr>
          <p:nvPr/>
        </p:nvPicPr>
        <p:blipFill>
          <a:blip r:embed="rId2"/>
          <a:stretch>
            <a:fillRect/>
          </a:stretch>
        </p:blipFill>
        <p:spPr>
          <a:xfrm>
            <a:off x="0" y="-1"/>
            <a:ext cx="11201400" cy="6920469"/>
          </a:xfrm>
          <a:prstGeom prst="rect">
            <a:avLst/>
          </a:prstGeom>
        </p:spPr>
      </p:pic>
    </p:spTree>
    <p:extLst>
      <p:ext uri="{BB962C8B-B14F-4D97-AF65-F5344CB8AC3E}">
        <p14:creationId xmlns:p14="http://schemas.microsoft.com/office/powerpoint/2010/main" val="550461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lstStyle/>
          <a:p>
            <a:r>
              <a:rPr lang="nl-NL" dirty="0" smtClean="0"/>
              <a:t>Maak opgave 1.21</a:t>
            </a:r>
            <a:endParaRPr lang="nl-NL" dirty="0"/>
          </a:p>
        </p:txBody>
      </p:sp>
      <p:sp>
        <p:nvSpPr>
          <p:cNvPr id="3" name="Tijdelijke aanduiding voor inhoud 2"/>
          <p:cNvSpPr>
            <a:spLocks noGrp="1"/>
          </p:cNvSpPr>
          <p:nvPr>
            <p:ph idx="1"/>
          </p:nvPr>
        </p:nvSpPr>
        <p:spPr>
          <a:xfrm>
            <a:off x="685800" y="1828801"/>
            <a:ext cx="4776537" cy="4212562"/>
          </a:xfrm>
        </p:spPr>
        <p:txBody>
          <a:bodyPr>
            <a:normAutofit/>
          </a:bodyPr>
          <a:lstStyle/>
          <a:p>
            <a:r>
              <a:rPr lang="nl-NL" sz="2500" dirty="0" smtClean="0"/>
              <a:t>10 minuten de tijd</a:t>
            </a:r>
          </a:p>
          <a:p>
            <a:r>
              <a:rPr lang="nl-NL" sz="2500" dirty="0" smtClean="0"/>
              <a:t>De eerste </a:t>
            </a:r>
            <a:r>
              <a:rPr lang="nl-NL" sz="2500" dirty="0"/>
              <a:t>4</a:t>
            </a:r>
            <a:r>
              <a:rPr lang="nl-NL" sz="2500" dirty="0" smtClean="0"/>
              <a:t> minuten zonder overleg.</a:t>
            </a:r>
          </a:p>
          <a:p>
            <a:r>
              <a:rPr lang="nl-NL" sz="2500" dirty="0" smtClean="0"/>
              <a:t>Eerder klaar? Lees verder na opgave 1.18</a:t>
            </a:r>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243790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7850"/>
          <a:stretch/>
        </p:blipFill>
        <p:spPr>
          <a:xfrm>
            <a:off x="0" y="0"/>
            <a:ext cx="12192000" cy="818147"/>
          </a:xfrm>
          <a:prstGeom prst="rect">
            <a:avLst/>
          </a:prstGeom>
        </p:spPr>
      </p:pic>
      <p:pic>
        <p:nvPicPr>
          <p:cNvPr id="5" name="Afbeelding 4"/>
          <p:cNvPicPr>
            <a:picLocks noChangeAspect="1"/>
          </p:cNvPicPr>
          <p:nvPr/>
        </p:nvPicPr>
        <p:blipFill rotWithShape="1">
          <a:blip r:embed="rId2"/>
          <a:srcRect b="76594"/>
          <a:stretch/>
        </p:blipFill>
        <p:spPr>
          <a:xfrm>
            <a:off x="0" y="0"/>
            <a:ext cx="12192000" cy="1576137"/>
          </a:xfrm>
          <a:prstGeom prst="rect">
            <a:avLst/>
          </a:prstGeom>
        </p:spPr>
      </p:pic>
      <p:pic>
        <p:nvPicPr>
          <p:cNvPr id="6" name="Afbeelding 5"/>
          <p:cNvPicPr>
            <a:picLocks noChangeAspect="1"/>
          </p:cNvPicPr>
          <p:nvPr/>
        </p:nvPicPr>
        <p:blipFill rotWithShape="1">
          <a:blip r:embed="rId2"/>
          <a:srcRect b="60335"/>
          <a:stretch/>
        </p:blipFill>
        <p:spPr>
          <a:xfrm>
            <a:off x="0" y="0"/>
            <a:ext cx="12192000" cy="2671011"/>
          </a:xfrm>
          <a:prstGeom prst="rect">
            <a:avLst/>
          </a:prstGeom>
        </p:spPr>
      </p:pic>
      <p:pic>
        <p:nvPicPr>
          <p:cNvPr id="7" name="Afbeelding 6"/>
          <p:cNvPicPr>
            <a:picLocks noChangeAspect="1"/>
          </p:cNvPicPr>
          <p:nvPr/>
        </p:nvPicPr>
        <p:blipFill rotWithShape="1">
          <a:blip r:embed="rId2"/>
          <a:srcRect b="43540"/>
          <a:stretch/>
        </p:blipFill>
        <p:spPr>
          <a:xfrm>
            <a:off x="0" y="0"/>
            <a:ext cx="12192000" cy="3801979"/>
          </a:xfrm>
          <a:prstGeom prst="rect">
            <a:avLst/>
          </a:prstGeom>
        </p:spPr>
      </p:pic>
      <p:pic>
        <p:nvPicPr>
          <p:cNvPr id="8" name="Afbeelding 7"/>
          <p:cNvPicPr>
            <a:picLocks noChangeAspect="1"/>
          </p:cNvPicPr>
          <p:nvPr/>
        </p:nvPicPr>
        <p:blipFill rotWithShape="1">
          <a:blip r:embed="rId2"/>
          <a:srcRect b="37466"/>
          <a:stretch/>
        </p:blipFill>
        <p:spPr>
          <a:xfrm>
            <a:off x="0" y="0"/>
            <a:ext cx="12192000" cy="4211053"/>
          </a:xfrm>
          <a:prstGeom prst="rect">
            <a:avLst/>
          </a:prstGeom>
        </p:spPr>
      </p:pic>
      <p:pic>
        <p:nvPicPr>
          <p:cNvPr id="9" name="Afbeelding 8"/>
          <p:cNvPicPr>
            <a:picLocks noChangeAspect="1"/>
          </p:cNvPicPr>
          <p:nvPr/>
        </p:nvPicPr>
        <p:blipFill>
          <a:blip r:embed="rId2"/>
          <a:stretch>
            <a:fillRect/>
          </a:stretch>
        </p:blipFill>
        <p:spPr>
          <a:xfrm>
            <a:off x="0" y="0"/>
            <a:ext cx="12192000" cy="6733953"/>
          </a:xfrm>
          <a:prstGeom prst="rect">
            <a:avLst/>
          </a:prstGeom>
        </p:spPr>
      </p:pic>
    </p:spTree>
    <p:extLst>
      <p:ext uri="{BB962C8B-B14F-4D97-AF65-F5344CB8AC3E}">
        <p14:creationId xmlns:p14="http://schemas.microsoft.com/office/powerpoint/2010/main" val="1963998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Terugblik vorige les: BBP en welvaart. HDI (Human Development Index) De categoriale inkomensverdeling.</a:t>
            </a:r>
          </a:p>
          <a:p>
            <a:r>
              <a:rPr lang="nl-NL" sz="2500" dirty="0" smtClean="0"/>
              <a:t>Oefen met de categoriale inkomensverdeling.</a:t>
            </a:r>
          </a:p>
          <a:p>
            <a:r>
              <a:rPr lang="nl-NL" sz="2500" dirty="0" smtClean="0"/>
              <a:t>Opgave 1.19, 1.20 en 1.22</a:t>
            </a:r>
          </a:p>
          <a:p>
            <a:r>
              <a:rPr lang="nl-NL" sz="2500" dirty="0" smtClean="0"/>
              <a:t>Opgave 1.21</a:t>
            </a:r>
          </a:p>
          <a:p>
            <a:endParaRPr lang="nl-NL" sz="2500" dirty="0" smtClean="0"/>
          </a:p>
          <a:p>
            <a:endParaRPr lang="nl-NL" sz="2500" dirty="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meten we welvaart.</a:t>
            </a:r>
            <a:br>
              <a:rPr lang="nl-NL" dirty="0" smtClean="0"/>
            </a:br>
            <a:endParaRPr lang="nl-NL" dirty="0"/>
          </a:p>
        </p:txBody>
      </p:sp>
      <p:sp>
        <p:nvSpPr>
          <p:cNvPr id="3" name="Tijdelijke aanduiding voor inhoud 2"/>
          <p:cNvSpPr>
            <a:spLocks noGrp="1"/>
          </p:cNvSpPr>
          <p:nvPr>
            <p:ph idx="1"/>
          </p:nvPr>
        </p:nvSpPr>
        <p:spPr/>
        <p:txBody>
          <a:bodyPr>
            <a:normAutofit/>
          </a:bodyPr>
          <a:lstStyle/>
          <a:p>
            <a:r>
              <a:rPr lang="nl-NL" sz="2500" dirty="0" smtClean="0"/>
              <a:t>Als we twee landen met elkaar willen vergelijken kunnen we het BBP van beide landen vergelijken.</a:t>
            </a:r>
          </a:p>
          <a:p>
            <a:r>
              <a:rPr lang="nl-NL" sz="2500" dirty="0" smtClean="0"/>
              <a:t>Nadeel: het aantal inwoners speelt een grote rol wie een hoger BBP. (het BBP van Brazilië is hoger dan die van Nederland)</a:t>
            </a:r>
          </a:p>
          <a:p>
            <a:r>
              <a:rPr lang="nl-NL" sz="2500" dirty="0" smtClean="0"/>
              <a:t>Oplossing: we berekenen het BBP per hoofd van de bevolking, dan weten we hoeveel een bewoner per land verdiend.</a:t>
            </a:r>
            <a:endParaRPr lang="nl-NL" sz="2500" dirty="0"/>
          </a:p>
        </p:txBody>
      </p:sp>
    </p:spTree>
    <p:extLst>
      <p:ext uri="{BB962C8B-B14F-4D97-AF65-F5344CB8AC3E}">
        <p14:creationId xmlns:p14="http://schemas.microsoft.com/office/powerpoint/2010/main" val="33086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meten we welvaart.</a:t>
            </a:r>
            <a:br>
              <a:rPr lang="nl-NL" dirty="0" smtClean="0"/>
            </a:br>
            <a:endParaRPr lang="nl-NL" dirty="0"/>
          </a:p>
        </p:txBody>
      </p:sp>
      <p:sp>
        <p:nvSpPr>
          <p:cNvPr id="3" name="Tijdelijke aanduiding voor inhoud 2"/>
          <p:cNvSpPr>
            <a:spLocks noGrp="1"/>
          </p:cNvSpPr>
          <p:nvPr>
            <p:ph idx="1"/>
          </p:nvPr>
        </p:nvSpPr>
        <p:spPr/>
        <p:txBody>
          <a:bodyPr>
            <a:normAutofit/>
          </a:bodyPr>
          <a:lstStyle/>
          <a:p>
            <a:r>
              <a:rPr lang="nl-NL" sz="2500" dirty="0" smtClean="0"/>
              <a:t>Als we twee landen met elkaar willen vergelijken kunnen we het BBP per hoofd van de bevolking van beide landen vergelijken.</a:t>
            </a:r>
          </a:p>
          <a:p>
            <a:r>
              <a:rPr lang="nl-NL" sz="2500" dirty="0" smtClean="0"/>
              <a:t>Nadeel: de prijzen in beide landen verschillen. Het zou dus kunnen dat het BBP per hoofd van de bevolking hoger is in een bepaald land, maar dat de prijzen in dat land ook een stuk hoger zijn.</a:t>
            </a:r>
          </a:p>
          <a:p>
            <a:r>
              <a:rPr lang="nl-NL" sz="2500" dirty="0" smtClean="0"/>
              <a:t>Oplossing: we berekenen het reëel inkomen per hoofd van de bevolking.</a:t>
            </a:r>
          </a:p>
          <a:p>
            <a:endParaRPr lang="nl-NL" sz="2500" dirty="0" smtClean="0"/>
          </a:p>
          <a:p>
            <a:endParaRPr lang="nl-NL" sz="2500" dirty="0"/>
          </a:p>
        </p:txBody>
      </p:sp>
    </p:spTree>
    <p:extLst>
      <p:ext uri="{BB962C8B-B14F-4D97-AF65-F5344CB8AC3E}">
        <p14:creationId xmlns:p14="http://schemas.microsoft.com/office/powerpoint/2010/main" val="406404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Meten van welvaart via BBP.</a:t>
            </a:r>
            <a:endParaRPr lang="nl-NL" dirty="0"/>
          </a:p>
        </p:txBody>
      </p:sp>
      <p:sp>
        <p:nvSpPr>
          <p:cNvPr id="3" name="Tijdelijke aanduiding voor inhoud 2"/>
          <p:cNvSpPr>
            <a:spLocks noGrp="1"/>
          </p:cNvSpPr>
          <p:nvPr>
            <p:ph idx="1"/>
          </p:nvPr>
        </p:nvSpPr>
        <p:spPr>
          <a:xfrm>
            <a:off x="108284" y="1155032"/>
            <a:ext cx="9165718" cy="4886331"/>
          </a:xfrm>
        </p:spPr>
        <p:txBody>
          <a:bodyPr>
            <a:noAutofit/>
          </a:bodyPr>
          <a:lstStyle/>
          <a:p>
            <a:r>
              <a:rPr lang="nl-NL" sz="2500" dirty="0" smtClean="0"/>
              <a:t>Welvaart bereken via BBP (of reëel bbp) heeft een aantal nadelen.</a:t>
            </a:r>
          </a:p>
          <a:p>
            <a:r>
              <a:rPr lang="nl-NL" sz="2500" dirty="0" smtClean="0"/>
              <a:t>Ten eerste zegt het gemiddelde BBP niet alles over de welvaart in een land.</a:t>
            </a:r>
          </a:p>
          <a:p>
            <a:r>
              <a:rPr lang="nl-NL" sz="2500" dirty="0" smtClean="0"/>
              <a:t>Als 1% van de bevolking 95% van het inkomen verdiend, dan is de armste 95% misschien wel heel arm.</a:t>
            </a:r>
          </a:p>
          <a:p>
            <a:r>
              <a:rPr lang="nl-NL" sz="2500" dirty="0" smtClean="0"/>
              <a:t>Ten tweede worden zaken die wel welvaart verhogen maar niet het BBP niet meegerekend: vrijwilligers werk/zwart werk.</a:t>
            </a:r>
          </a:p>
          <a:p>
            <a:r>
              <a:rPr lang="nl-NL" sz="2500" dirty="0" smtClean="0"/>
              <a:t>Ten derde worden de externe effecten niet meegerekend in het BBP maar verlagen de welvaart wel.</a:t>
            </a:r>
          </a:p>
          <a:p>
            <a:r>
              <a:rPr lang="nl-NL" sz="2500" dirty="0" smtClean="0"/>
              <a:t>Tot slot wordt er alleen op korte termijn gemeten, en niet de lange termijn. (uitputten van natuurlijke hulpbronnen).</a:t>
            </a:r>
          </a:p>
          <a:p>
            <a:endParaRPr lang="nl-NL" sz="2500" dirty="0"/>
          </a:p>
        </p:txBody>
      </p:sp>
    </p:spTree>
    <p:extLst>
      <p:ext uri="{BB962C8B-B14F-4D97-AF65-F5344CB8AC3E}">
        <p14:creationId xmlns:p14="http://schemas.microsoft.com/office/powerpoint/2010/main" val="279259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3428" y="645695"/>
            <a:ext cx="8596668" cy="1320800"/>
          </a:xfrm>
        </p:spPr>
        <p:txBody>
          <a:bodyPr/>
          <a:lstStyle/>
          <a:p>
            <a:r>
              <a:rPr lang="nl-NL" dirty="0" smtClean="0"/>
              <a:t>HDI en groen BBP.</a:t>
            </a:r>
            <a:endParaRPr lang="nl-NL" dirty="0"/>
          </a:p>
        </p:txBody>
      </p:sp>
      <p:sp>
        <p:nvSpPr>
          <p:cNvPr id="3" name="Tijdelijke aanduiding voor inhoud 2"/>
          <p:cNvSpPr>
            <a:spLocks noGrp="1"/>
          </p:cNvSpPr>
          <p:nvPr>
            <p:ph idx="1"/>
          </p:nvPr>
        </p:nvSpPr>
        <p:spPr>
          <a:xfrm>
            <a:off x="397042" y="1371600"/>
            <a:ext cx="8913054" cy="4693825"/>
          </a:xfrm>
        </p:spPr>
        <p:txBody>
          <a:bodyPr>
            <a:noAutofit/>
          </a:bodyPr>
          <a:lstStyle/>
          <a:p>
            <a:r>
              <a:rPr lang="nl-NL" sz="2500" dirty="0" smtClean="0"/>
              <a:t>Zoals eerder benoemd is het BBP een beperkte maatstaaf voor het meten van de welvaart.</a:t>
            </a:r>
          </a:p>
          <a:p>
            <a:endParaRPr lang="nl-NL" sz="2500" dirty="0"/>
          </a:p>
          <a:p>
            <a:r>
              <a:rPr lang="nl-NL" sz="2500" dirty="0" smtClean="0"/>
              <a:t>Als we kijken verder dan alleen maar de economie</a:t>
            </a:r>
          </a:p>
          <a:p>
            <a:r>
              <a:rPr lang="nl-NL" sz="2500" dirty="0" smtClean="0"/>
              <a:t>Maar ook naar de natuur. Noemen we dit het groene bbp</a:t>
            </a:r>
          </a:p>
          <a:p>
            <a:endParaRPr lang="nl-NL" sz="2500" dirty="0" smtClean="0"/>
          </a:p>
          <a:p>
            <a:r>
              <a:rPr lang="nl-NL" sz="2500" dirty="0" smtClean="0"/>
              <a:t>Wanneer we via de Human Development Index kijken we naar:</a:t>
            </a:r>
          </a:p>
          <a:p>
            <a:r>
              <a:rPr lang="nl-NL" sz="2500" dirty="0" smtClean="0"/>
              <a:t>Het BBP</a:t>
            </a:r>
          </a:p>
          <a:p>
            <a:r>
              <a:rPr lang="nl-NL" sz="2500" dirty="0" smtClean="0"/>
              <a:t>De volksgezondheid.</a:t>
            </a:r>
          </a:p>
          <a:p>
            <a:r>
              <a:rPr lang="nl-NL" sz="2500" dirty="0" smtClean="0"/>
              <a:t>Niveau van scholing.</a:t>
            </a:r>
            <a:endParaRPr lang="nl-NL" sz="2500" dirty="0"/>
          </a:p>
        </p:txBody>
      </p:sp>
    </p:spTree>
    <p:extLst>
      <p:ext uri="{BB962C8B-B14F-4D97-AF65-F5344CB8AC3E}">
        <p14:creationId xmlns:p14="http://schemas.microsoft.com/office/powerpoint/2010/main" val="2094834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categoriale inkomensverdeling.</a:t>
            </a:r>
            <a:endParaRPr lang="nl-NL" dirty="0"/>
          </a:p>
        </p:txBody>
      </p:sp>
      <p:sp>
        <p:nvSpPr>
          <p:cNvPr id="3" name="Tijdelijke aanduiding voor inhoud 2"/>
          <p:cNvSpPr>
            <a:spLocks noGrp="1"/>
          </p:cNvSpPr>
          <p:nvPr>
            <p:ph idx="1"/>
          </p:nvPr>
        </p:nvSpPr>
        <p:spPr/>
        <p:txBody>
          <a:bodyPr>
            <a:normAutofit/>
          </a:bodyPr>
          <a:lstStyle/>
          <a:p>
            <a:r>
              <a:rPr lang="nl-NL" sz="2500" dirty="0" smtClean="0"/>
              <a:t>De verdeling van het inkomen over de verschillende productiefactoren (loon/huur/pacht/rente/winst) noemen we de categoriale inkomensverdeling.</a:t>
            </a:r>
          </a:p>
          <a:p>
            <a:r>
              <a:rPr lang="nl-NL" sz="2500" dirty="0" smtClean="0"/>
              <a:t>Dit kunnen we meten op micro (bedrijfsniveau) maar ook op macro (landelijkniveau).</a:t>
            </a:r>
          </a:p>
          <a:p>
            <a:endParaRPr lang="nl-NL" sz="2500" dirty="0"/>
          </a:p>
        </p:txBody>
      </p:sp>
    </p:spTree>
    <p:extLst>
      <p:ext uri="{BB962C8B-B14F-4D97-AF65-F5344CB8AC3E}">
        <p14:creationId xmlns:p14="http://schemas.microsoft.com/office/powerpoint/2010/main" val="1671379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64695" y="120316"/>
            <a:ext cx="9009307" cy="1810084"/>
          </a:xfrm>
        </p:spPr>
        <p:txBody>
          <a:bodyPr/>
          <a:lstStyle/>
          <a:p>
            <a:r>
              <a:rPr lang="nl-NL" dirty="0" smtClean="0"/>
              <a:t>Verschillende quotes.</a:t>
            </a:r>
            <a:endParaRPr lang="nl-NL" dirty="0"/>
          </a:p>
        </p:txBody>
      </p:sp>
      <p:sp>
        <p:nvSpPr>
          <p:cNvPr id="3" name="Tijdelijke aanduiding voor inhoud 2"/>
          <p:cNvSpPr>
            <a:spLocks noGrp="1"/>
          </p:cNvSpPr>
          <p:nvPr>
            <p:ph idx="1"/>
          </p:nvPr>
        </p:nvSpPr>
        <p:spPr>
          <a:xfrm>
            <a:off x="0" y="673768"/>
            <a:ext cx="10311063" cy="5367595"/>
          </a:xfrm>
        </p:spPr>
        <p:txBody>
          <a:bodyPr>
            <a:noAutofit/>
          </a:bodyPr>
          <a:lstStyle/>
          <a:p>
            <a:r>
              <a:rPr lang="nl-NL" sz="2500" dirty="0" smtClean="0"/>
              <a:t>LQ (loonquote) = loon / binnenlands inkomen * 100%</a:t>
            </a:r>
          </a:p>
          <a:p>
            <a:r>
              <a:rPr lang="nl-NL" sz="2500" dirty="0" smtClean="0"/>
              <a:t>Geeft weer hoeveel procent van het totale inkomen aan lonen wordt verdiend.</a:t>
            </a:r>
          </a:p>
          <a:p>
            <a:r>
              <a:rPr lang="nl-NL" sz="2500" dirty="0" smtClean="0"/>
              <a:t>AIQ (arbeidsinkomensquote) = loon + toegerekend loon zelfstandigen / binnenlands inkomen * 100%</a:t>
            </a:r>
          </a:p>
          <a:p>
            <a:r>
              <a:rPr lang="nl-NL" sz="2500" dirty="0" smtClean="0"/>
              <a:t>Als je zelfstandige ben verdien je ook inkomen, dat is voor een gedeelte winst, maar eigenlijk ook voor een gedeelte loon (arbeidsinkomen) in de AIQ tellen we dat loon voor zelfstandige erbij op.</a:t>
            </a:r>
          </a:p>
          <a:p>
            <a:r>
              <a:rPr lang="nl-NL" sz="2500" dirty="0" smtClean="0"/>
              <a:t>Tot slot hebben we de OIQ (overige inkomens quote)</a:t>
            </a:r>
          </a:p>
          <a:p>
            <a:r>
              <a:rPr lang="nl-NL" sz="2500" dirty="0" smtClean="0"/>
              <a:t>Die bereken we door 100% - AIQ te nemen (tenslotte 100% is al het inkomen, als AIQ het arbeidsinkomen is, dan is het verschil ertussen de overige inkomens)</a:t>
            </a:r>
          </a:p>
          <a:p>
            <a:r>
              <a:rPr lang="nl-NL" sz="2500" dirty="0" smtClean="0"/>
              <a:t>Of huur + rente + pacht + winst / binnenlands inkomen * 100%</a:t>
            </a:r>
            <a:endParaRPr lang="nl-NL" sz="2500" dirty="0"/>
          </a:p>
        </p:txBody>
      </p:sp>
    </p:spTree>
    <p:extLst>
      <p:ext uri="{BB962C8B-B14F-4D97-AF65-F5344CB8AC3E}">
        <p14:creationId xmlns:p14="http://schemas.microsoft.com/office/powerpoint/2010/main" val="1635968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8892" y="260684"/>
            <a:ext cx="8596668" cy="1320800"/>
          </a:xfrm>
        </p:spPr>
        <p:txBody>
          <a:bodyPr/>
          <a:lstStyle/>
          <a:p>
            <a:r>
              <a:rPr lang="nl-NL" dirty="0" smtClean="0"/>
              <a:t>Maak opgave 1.19 en 1.20</a:t>
            </a:r>
            <a:endParaRPr lang="nl-NL" dirty="0"/>
          </a:p>
        </p:txBody>
      </p:sp>
      <p:sp>
        <p:nvSpPr>
          <p:cNvPr id="3" name="Tijdelijke aanduiding voor inhoud 2"/>
          <p:cNvSpPr>
            <a:spLocks noGrp="1"/>
          </p:cNvSpPr>
          <p:nvPr>
            <p:ph idx="1"/>
          </p:nvPr>
        </p:nvSpPr>
        <p:spPr>
          <a:xfrm>
            <a:off x="685800" y="1828801"/>
            <a:ext cx="4776537" cy="4212562"/>
          </a:xfrm>
        </p:spPr>
        <p:txBody>
          <a:bodyPr>
            <a:normAutofit/>
          </a:bodyPr>
          <a:lstStyle/>
          <a:p>
            <a:r>
              <a:rPr lang="nl-NL" sz="2500" dirty="0" smtClean="0"/>
              <a:t>10 minuten de tijd</a:t>
            </a:r>
          </a:p>
          <a:p>
            <a:r>
              <a:rPr lang="nl-NL" sz="2500" dirty="0" smtClean="0"/>
              <a:t>De eerste </a:t>
            </a:r>
            <a:r>
              <a:rPr lang="nl-NL" sz="2500" dirty="0"/>
              <a:t>4</a:t>
            </a:r>
            <a:r>
              <a:rPr lang="nl-NL" sz="2500" dirty="0" smtClean="0"/>
              <a:t> minuten zonder overleg.</a:t>
            </a:r>
          </a:p>
          <a:p>
            <a:r>
              <a:rPr lang="nl-NL" sz="2500" dirty="0" smtClean="0"/>
              <a:t>Eerder klaar? Lees verder na opgave 1.18</a:t>
            </a:r>
          </a:p>
        </p:txBody>
      </p:sp>
      <p:sp>
        <p:nvSpPr>
          <p:cNvPr id="18" name="Ovaal 17"/>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20" name="Ovaal 19"/>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21" name="Ovaal 20"/>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22" name="Ovaal 21"/>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23" name="Ovaal 22"/>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24" name="Ovaal 23"/>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25" name="Ovaal 24"/>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4"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76711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heel(1)">
                                      <p:cBhvr>
                                        <p:cTn id="7" dur="59000"/>
                                        <p:tgtEl>
                                          <p:spTgt spid="18"/>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heel(1)">
                                      <p:cBhvr>
                                        <p:cTn id="11" dur="59000"/>
                                        <p:tgtEl>
                                          <p:spTgt spid="19"/>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heel(1)">
                                      <p:cBhvr>
                                        <p:cTn id="15" dur="59000"/>
                                        <p:tgtEl>
                                          <p:spTgt spid="20"/>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heel(1)">
                                      <p:cBhvr>
                                        <p:cTn id="19" dur="59000"/>
                                        <p:tgtEl>
                                          <p:spTgt spid="21"/>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heel(1)">
                                      <p:cBhvr>
                                        <p:cTn id="23" dur="59000"/>
                                        <p:tgtEl>
                                          <p:spTgt spid="22"/>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heel(1)">
                                      <p:cBhvr>
                                        <p:cTn id="27" dur="59000"/>
                                        <p:tgtEl>
                                          <p:spTgt spid="23"/>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heel(1)">
                                      <p:cBhvr>
                                        <p:cTn id="31" dur="59000"/>
                                        <p:tgtEl>
                                          <p:spTgt spid="24"/>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heel(1)">
                                      <p:cBhvr>
                                        <p:cTn id="35" dur="59000"/>
                                        <p:tgtEl>
                                          <p:spTgt spid="25"/>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3" grpId="0" animBg="1"/>
      <p:bldP spid="24" grpId="0" animBg="1"/>
      <p:bldP spid="25" grpId="0" animBg="1"/>
      <p:bldP spid="12" grpId="0" animBg="1"/>
      <p:bldP spid="13"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588</TotalTime>
  <Words>645</Words>
  <Application>Microsoft Office PowerPoint</Application>
  <PresentationFormat>Breedbeeld</PresentationFormat>
  <Paragraphs>84</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Trebuchet MS</vt:lpstr>
      <vt:lpstr>Wingdings 3</vt:lpstr>
      <vt:lpstr>Facet</vt:lpstr>
      <vt:lpstr>Welkom Havo 5.</vt:lpstr>
      <vt:lpstr>Agenda:</vt:lpstr>
      <vt:lpstr>Hoe meten we welvaart. </vt:lpstr>
      <vt:lpstr>Hoe meten we welvaart. </vt:lpstr>
      <vt:lpstr>Meten van welvaart via BBP.</vt:lpstr>
      <vt:lpstr>HDI en groen BBP.</vt:lpstr>
      <vt:lpstr>De categoriale inkomensverdeling.</vt:lpstr>
      <vt:lpstr>Verschillende quotes.</vt:lpstr>
      <vt:lpstr>Maak opgave 1.19 en 1.20</vt:lpstr>
      <vt:lpstr>PowerPoint-presentatie</vt:lpstr>
      <vt:lpstr>Maak opgave 1.22</vt:lpstr>
      <vt:lpstr>PowerPoint-presentatie</vt:lpstr>
      <vt:lpstr>Maak opgave 1.21</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70</cp:revision>
  <dcterms:created xsi:type="dcterms:W3CDTF">2017-08-27T09:00:36Z</dcterms:created>
  <dcterms:modified xsi:type="dcterms:W3CDTF">2017-10-03T06:29:07Z</dcterms:modified>
</cp:coreProperties>
</file>